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6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8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9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5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6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8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2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3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5F73A-E957-4298-9306-025389C78D0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20FA8-0AB5-4265-B71D-7FDD631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88640"/>
            <a:ext cx="813690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MS.C- Course-2019-2020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u="sng" dirty="0">
                <a:solidFill>
                  <a:schemeClr val="tx1"/>
                </a:solidFill>
              </a:rPr>
              <a:t>Synthesis and Curing Chemistry of Thermoset Polymers and its Application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268760"/>
            <a:ext cx="813690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>
                <a:solidFill>
                  <a:schemeClr val="tx1"/>
                </a:solidFill>
              </a:rPr>
              <a:t>General Introduction </a:t>
            </a:r>
            <a:r>
              <a:rPr lang="en-US" b="1" u="sng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</a:rPr>
              <a:t>about  </a:t>
            </a:r>
            <a:r>
              <a:rPr lang="en-US" b="1" dirty="0" err="1" smtClean="0">
                <a:solidFill>
                  <a:schemeClr val="tx1"/>
                </a:solidFill>
              </a:rPr>
              <a:t>difinition</a:t>
            </a:r>
            <a:r>
              <a:rPr lang="en-US" b="1" dirty="0" smtClean="0">
                <a:solidFill>
                  <a:schemeClr val="tx1"/>
                </a:solidFill>
              </a:rPr>
              <a:t> and synthesis of polymers including their physical , chemical and mechanical properties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9712" y="2348880"/>
            <a:ext cx="5472608" cy="18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>
                <a:solidFill>
                  <a:schemeClr val="tx1"/>
                </a:solidFill>
              </a:rPr>
              <a:t>1-Phenolic Resin:</a:t>
            </a:r>
            <a:endParaRPr lang="en-US" sz="1400" b="1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1-1-Raw </a:t>
            </a:r>
            <a:r>
              <a:rPr lang="en-US" b="1" dirty="0">
                <a:solidFill>
                  <a:schemeClr val="tx1"/>
                </a:solidFill>
              </a:rPr>
              <a:t>Material .</a:t>
            </a:r>
            <a:endParaRPr lang="en-US" sz="1400" b="1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2-1– </a:t>
            </a:r>
            <a:r>
              <a:rPr lang="en-US" b="1" dirty="0">
                <a:solidFill>
                  <a:schemeClr val="tx1"/>
                </a:solidFill>
              </a:rPr>
              <a:t>Type and Synthesis of phenolic resin and their derivative</a:t>
            </a:r>
            <a:endParaRPr lang="en-US" sz="1400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      3-1 </a:t>
            </a:r>
            <a:r>
              <a:rPr lang="en-US" b="1" dirty="0">
                <a:solidFill>
                  <a:schemeClr val="tx1"/>
                </a:solidFill>
              </a:rPr>
              <a:t>Curing Chemistry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79712" y="4365104"/>
            <a:ext cx="5472608" cy="20162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u="sng" dirty="0" smtClean="0">
                <a:solidFill>
                  <a:schemeClr val="tx1"/>
                </a:solidFill>
              </a:rPr>
              <a:t>2- Epoxy </a:t>
            </a:r>
            <a:r>
              <a:rPr lang="en-US" b="1" u="sng" dirty="0">
                <a:solidFill>
                  <a:schemeClr val="tx1"/>
                </a:solidFill>
              </a:rPr>
              <a:t>Resin :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1-2- Raw Material</a:t>
            </a:r>
          </a:p>
          <a:p>
            <a:r>
              <a:rPr lang="en-US" b="1" dirty="0">
                <a:solidFill>
                  <a:schemeClr val="tx1"/>
                </a:solidFill>
              </a:rPr>
              <a:t>2-2- Type of  epoxy resin and their synthesis route</a:t>
            </a:r>
          </a:p>
          <a:p>
            <a:r>
              <a:rPr lang="en-US" b="1" dirty="0">
                <a:solidFill>
                  <a:schemeClr val="tx1"/>
                </a:solidFill>
              </a:rPr>
              <a:t>3-2- Type of curing agent and their physical and chemical properties.</a:t>
            </a:r>
          </a:p>
          <a:p>
            <a:r>
              <a:rPr lang="en-US" b="1" dirty="0">
                <a:solidFill>
                  <a:schemeClr val="tx1"/>
                </a:solidFill>
              </a:rPr>
              <a:t>4-2- Curing chemistry of epoxy resin.</a:t>
            </a:r>
          </a:p>
        </p:txBody>
      </p:sp>
    </p:spTree>
    <p:extLst>
      <p:ext uri="{BB962C8B-B14F-4D97-AF65-F5344CB8AC3E}">
        <p14:creationId xmlns:p14="http://schemas.microsoft.com/office/powerpoint/2010/main" val="235425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404664"/>
            <a:ext cx="5976664" cy="26642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u="sng" dirty="0" smtClean="0">
                <a:solidFill>
                  <a:schemeClr val="tx1"/>
                </a:solidFill>
              </a:rPr>
              <a:t>3- </a:t>
            </a:r>
            <a:r>
              <a:rPr lang="en-US" b="1" u="sng" dirty="0" err="1" smtClean="0">
                <a:solidFill>
                  <a:schemeClr val="tx1"/>
                </a:solidFill>
              </a:rPr>
              <a:t>Polysiloxane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chemeClr val="tx1"/>
                </a:solidFill>
              </a:rPr>
              <a:t>: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1-3- Raw material .</a:t>
            </a:r>
          </a:p>
          <a:p>
            <a:r>
              <a:rPr lang="en-US" b="1" dirty="0">
                <a:solidFill>
                  <a:schemeClr val="tx1"/>
                </a:solidFill>
              </a:rPr>
              <a:t>2-3-Synthesis of </a:t>
            </a:r>
            <a:r>
              <a:rPr lang="en-US" b="1" dirty="0" err="1">
                <a:solidFill>
                  <a:schemeClr val="tx1"/>
                </a:solidFill>
              </a:rPr>
              <a:t>polysiloxane</a:t>
            </a:r>
            <a:r>
              <a:rPr lang="en-US" b="1" dirty="0">
                <a:solidFill>
                  <a:schemeClr val="tx1"/>
                </a:solidFill>
              </a:rPr>
              <a:t> ( from sand to polymers ).</a:t>
            </a:r>
          </a:p>
          <a:p>
            <a:r>
              <a:rPr lang="en-US" b="1" dirty="0">
                <a:solidFill>
                  <a:schemeClr val="tx1"/>
                </a:solidFill>
              </a:rPr>
              <a:t>3-3- Type of </a:t>
            </a:r>
            <a:r>
              <a:rPr lang="en-US" b="1" dirty="0" err="1">
                <a:solidFill>
                  <a:schemeClr val="tx1"/>
                </a:solidFill>
              </a:rPr>
              <a:t>siloxane</a:t>
            </a:r>
            <a:r>
              <a:rPr lang="en-US" b="1" dirty="0">
                <a:solidFill>
                  <a:schemeClr val="tx1"/>
                </a:solidFill>
              </a:rPr>
              <a:t> polymers </a:t>
            </a:r>
          </a:p>
          <a:p>
            <a:r>
              <a:rPr lang="en-US" b="1" dirty="0">
                <a:solidFill>
                  <a:schemeClr val="tx1"/>
                </a:solidFill>
              </a:rPr>
              <a:t>4-3- Curing chemistry of </a:t>
            </a:r>
            <a:r>
              <a:rPr lang="en-US" b="1" dirty="0" err="1">
                <a:solidFill>
                  <a:schemeClr val="tx1"/>
                </a:solidFill>
              </a:rPr>
              <a:t>siloxane</a:t>
            </a:r>
            <a:r>
              <a:rPr lang="en-US" b="1" dirty="0">
                <a:solidFill>
                  <a:schemeClr val="tx1"/>
                </a:solidFill>
              </a:rPr>
              <a:t> polymers</a:t>
            </a:r>
          </a:p>
          <a:p>
            <a:pPr lvl="0"/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- One </a:t>
            </a:r>
            <a:r>
              <a:rPr lang="en-US" b="1" dirty="0">
                <a:solidFill>
                  <a:schemeClr val="tx1"/>
                </a:solidFill>
              </a:rPr>
              <a:t>component RTV </a:t>
            </a:r>
            <a:r>
              <a:rPr lang="en-US" b="1" dirty="0" err="1">
                <a:solidFill>
                  <a:schemeClr val="tx1"/>
                </a:solidFill>
              </a:rPr>
              <a:t>siloxane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ii- Two </a:t>
            </a:r>
            <a:r>
              <a:rPr lang="en-US" b="1" dirty="0">
                <a:solidFill>
                  <a:schemeClr val="tx1"/>
                </a:solidFill>
              </a:rPr>
              <a:t>component RTV </a:t>
            </a:r>
            <a:r>
              <a:rPr lang="en-US" b="1" dirty="0" err="1" smtClean="0">
                <a:solidFill>
                  <a:schemeClr val="tx1"/>
                </a:solidFill>
              </a:rPr>
              <a:t>siloxane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Iii- Heat cure </a:t>
            </a:r>
            <a:r>
              <a:rPr lang="en-US" b="1" dirty="0" err="1" smtClean="0">
                <a:solidFill>
                  <a:schemeClr val="tx1"/>
                </a:solidFill>
              </a:rPr>
              <a:t>siloane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688" y="3933056"/>
            <a:ext cx="5976664" cy="2592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u="sng" dirty="0" smtClean="0">
                <a:solidFill>
                  <a:schemeClr val="tx1"/>
                </a:solidFill>
              </a:rPr>
              <a:t>4- Unsaturated </a:t>
            </a:r>
            <a:r>
              <a:rPr lang="en-US" b="1" u="sng" dirty="0">
                <a:solidFill>
                  <a:schemeClr val="tx1"/>
                </a:solidFill>
              </a:rPr>
              <a:t>polyester resin :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1-4- Raw material .</a:t>
            </a:r>
          </a:p>
          <a:p>
            <a:r>
              <a:rPr lang="en-US" b="1" dirty="0">
                <a:solidFill>
                  <a:schemeClr val="tx1"/>
                </a:solidFill>
              </a:rPr>
              <a:t>2-4- Synthesis of Unsaturated polyester resin</a:t>
            </a:r>
          </a:p>
          <a:p>
            <a:r>
              <a:rPr lang="en-US" b="1" dirty="0">
                <a:solidFill>
                  <a:schemeClr val="tx1"/>
                </a:solidFill>
              </a:rPr>
              <a:t>3-4- Curing chemistry of Unsaturated polyester resin.</a:t>
            </a:r>
          </a:p>
          <a:p>
            <a:r>
              <a:rPr lang="en-US" b="1" dirty="0">
                <a:solidFill>
                  <a:schemeClr val="tx1"/>
                </a:solidFill>
              </a:rPr>
              <a:t>4-4- Modification of Unsaturated polyester </a:t>
            </a:r>
            <a:r>
              <a:rPr lang="en-US" b="1" dirty="0" smtClean="0">
                <a:solidFill>
                  <a:schemeClr val="tx1"/>
                </a:solidFill>
              </a:rPr>
              <a:t>resin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2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16632"/>
            <a:ext cx="6120680" cy="2448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u="sng" dirty="0" smtClean="0">
                <a:solidFill>
                  <a:schemeClr val="tx1"/>
                </a:solidFill>
              </a:rPr>
              <a:t> 5- Polyurethane </a:t>
            </a:r>
            <a:r>
              <a:rPr lang="en-US" sz="2000" b="1" u="sng" dirty="0">
                <a:solidFill>
                  <a:schemeClr val="tx1"/>
                </a:solidFill>
              </a:rPr>
              <a:t>: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1-5- Type of polyurethane  and raw material used to synthesis.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2-5- Synthesis and mechanism of curing 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3-5- One component polyurethane resin.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4-5- Two component polyurethane resin.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5-5- Modification of polyurethane resin.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7664" y="2708920"/>
            <a:ext cx="6108266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u="sng" dirty="0" smtClean="0">
                <a:solidFill>
                  <a:schemeClr val="tx1"/>
                </a:solidFill>
              </a:rPr>
              <a:t>6- Interpenetrating </a:t>
            </a:r>
            <a:r>
              <a:rPr lang="en-US" sz="2000" b="1" u="sng" dirty="0">
                <a:solidFill>
                  <a:schemeClr val="tx1"/>
                </a:solidFill>
              </a:rPr>
              <a:t>network polymers ( IPNs) :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1-6- Introduction and definition.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2-6- Type of IPNs.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3-6- Synthesis of IPNs.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7664" y="4433826"/>
            <a:ext cx="6120680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u="sng" dirty="0" smtClean="0">
                <a:solidFill>
                  <a:schemeClr val="tx1"/>
                </a:solidFill>
              </a:rPr>
              <a:t>7-Application </a:t>
            </a:r>
            <a:r>
              <a:rPr lang="en-US" sz="2000" b="1" u="sng" dirty="0">
                <a:solidFill>
                  <a:schemeClr val="tx1"/>
                </a:solidFill>
              </a:rPr>
              <a:t>of thermoset resins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664" y="5085184"/>
            <a:ext cx="6120680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>
                <a:solidFill>
                  <a:schemeClr val="tx1"/>
                </a:solidFill>
              </a:rPr>
              <a:t>Reference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Polymer chemistry and technology.</a:t>
            </a:r>
          </a:p>
          <a:p>
            <a:r>
              <a:rPr lang="en-US" b="1" dirty="0">
                <a:solidFill>
                  <a:schemeClr val="tx1"/>
                </a:solidFill>
              </a:rPr>
              <a:t>By Raymond </a:t>
            </a:r>
            <a:r>
              <a:rPr lang="en-US" b="1" dirty="0" err="1">
                <a:solidFill>
                  <a:schemeClr val="tx1"/>
                </a:solidFill>
              </a:rPr>
              <a:t>B.Seymour</a:t>
            </a:r>
            <a:endParaRPr lang="en-US" b="1" dirty="0">
              <a:solidFill>
                <a:schemeClr val="tx1"/>
              </a:solidFill>
            </a:endParaRPr>
          </a:p>
          <a:p>
            <a:pPr lvl="0"/>
            <a:r>
              <a:rPr lang="en-US" b="1" dirty="0" err="1">
                <a:solidFill>
                  <a:schemeClr val="tx1"/>
                </a:solidFill>
              </a:rPr>
              <a:t>Rection</a:t>
            </a:r>
            <a:r>
              <a:rPr lang="en-US" b="1" dirty="0">
                <a:solidFill>
                  <a:schemeClr val="tx1"/>
                </a:solidFill>
              </a:rPr>
              <a:t> Polymers</a:t>
            </a:r>
          </a:p>
          <a:p>
            <a:r>
              <a:rPr lang="en-US" b="1" dirty="0">
                <a:solidFill>
                  <a:schemeClr val="tx1"/>
                </a:solidFill>
              </a:rPr>
              <a:t>Chemistry, Technology and Applications</a:t>
            </a:r>
          </a:p>
          <a:p>
            <a:r>
              <a:rPr lang="en-US" dirty="0"/>
              <a:t>By Wilson </a:t>
            </a:r>
            <a:r>
              <a:rPr lang="en-US" dirty="0" err="1"/>
              <a:t>F.Gum</a:t>
            </a:r>
            <a:r>
              <a:rPr lang="en-US" dirty="0"/>
              <a:t>,  Wolf </a:t>
            </a:r>
            <a:r>
              <a:rPr lang="en-US" dirty="0" err="1"/>
              <a:t>Riese</a:t>
            </a:r>
            <a:r>
              <a:rPr lang="en-US" dirty="0"/>
              <a:t> and Henri Ulrich</a:t>
            </a:r>
          </a:p>
        </p:txBody>
      </p:sp>
    </p:spTree>
    <p:extLst>
      <p:ext uri="{BB962C8B-B14F-4D97-AF65-F5344CB8AC3E}">
        <p14:creationId xmlns:p14="http://schemas.microsoft.com/office/powerpoint/2010/main" val="251241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248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DrWhidad</dc:creator>
  <cp:lastModifiedBy>DrWhidad</cp:lastModifiedBy>
  <cp:revision>3</cp:revision>
  <dcterms:created xsi:type="dcterms:W3CDTF">2019-09-20T17:35:31Z</dcterms:created>
  <dcterms:modified xsi:type="dcterms:W3CDTF">2019-09-20T18:00:37Z</dcterms:modified>
</cp:coreProperties>
</file>